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70" r:id="rId5"/>
    <p:sldMasterId id="214748367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y="5143500" cx="9144000"/>
  <p:notesSz cx="6858000" cy="9144000"/>
  <p:embeddedFontLst>
    <p:embeddedFont>
      <p:font typeface="Robo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0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58B986F-FE64-47B3-92DF-0BF6A0A17C21}">
  <a:tblStyle styleId="{858B986F-FE64-47B3-92DF-0BF6A0A17C21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BBB40FB4-09CF-461C-8B01-0251C691609D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0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italic.fntdata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21" Type="http://schemas.openxmlformats.org/officeDocument/2006/relationships/font" Target="fonts/Roboto-boldItalic.fntdata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19" Type="http://schemas.openxmlformats.org/officeDocument/2006/relationships/font" Target="fonts/Roboto-bold.fntdata"/><Relationship Id="rId6" Type="http://schemas.openxmlformats.org/officeDocument/2006/relationships/slideMaster" Target="slideMasters/slideMaster2.xml"/><Relationship Id="rId18" Type="http://schemas.openxmlformats.org/officeDocument/2006/relationships/font" Target="fonts/Roboto-regular.fntdata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0bd007a1b2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0bd007a1b2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10bd007a1b2_0_7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10bd007a1b2_0_7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0bd007a1b2_0_3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0bd007a1b2_0_3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0bd007a1b2_0_6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0bd007a1b2_0_6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089d284bfa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089d284bfa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0868a2ed8b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10868a2ed8b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0bd007a1b2_0_6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0bd007a1b2_0_6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0bd007a1b2_0_6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0bd007a1b2_0_6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0cd3b1abbb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10cd3b1abbb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0bd007a1b2_0_6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10bd007a1b2_0_6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latin typeface="Roboto"/>
                <a:ea typeface="Roboto"/>
                <a:cs typeface="Roboto"/>
                <a:sym typeface="Roboto"/>
              </a:defRPr>
            </a:lvl1pPr>
            <a:lvl2pPr lvl="1"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2" name="Google Shape;62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3" name="Google Shape;63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6" name="Google Shape;66;p12"/>
          <p:cNvSpPr/>
          <p:nvPr/>
        </p:nvSpPr>
        <p:spPr>
          <a:xfrm>
            <a:off x="6962775" y="-1694"/>
            <a:ext cx="2181225" cy="150813"/>
          </a:xfrm>
          <a:custGeom>
            <a:rect b="b" l="l" r="r" t="t"/>
            <a:pathLst>
              <a:path extrusionOk="0" h="95" w="1374">
                <a:moveTo>
                  <a:pt x="96" y="0"/>
                </a:moveTo>
                <a:lnTo>
                  <a:pt x="90" y="0"/>
                </a:lnTo>
                <a:lnTo>
                  <a:pt x="0" y="95"/>
                </a:lnTo>
                <a:lnTo>
                  <a:pt x="6" y="95"/>
                </a:lnTo>
                <a:lnTo>
                  <a:pt x="1374" y="95"/>
                </a:lnTo>
                <a:lnTo>
                  <a:pt x="13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333E4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2"/>
          <p:cNvSpPr/>
          <p:nvPr/>
        </p:nvSpPr>
        <p:spPr>
          <a:xfrm>
            <a:off x="6829425" y="-1694"/>
            <a:ext cx="276225" cy="150813"/>
          </a:xfrm>
          <a:custGeom>
            <a:rect b="b" l="l" r="r" t="t"/>
            <a:pathLst>
              <a:path extrusionOk="0" h="95" w="174">
                <a:moveTo>
                  <a:pt x="96" y="0"/>
                </a:moveTo>
                <a:lnTo>
                  <a:pt x="96" y="0"/>
                </a:lnTo>
                <a:lnTo>
                  <a:pt x="0" y="95"/>
                </a:lnTo>
                <a:lnTo>
                  <a:pt x="6" y="95"/>
                </a:lnTo>
                <a:lnTo>
                  <a:pt x="84" y="95"/>
                </a:lnTo>
                <a:lnTo>
                  <a:pt x="1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CFDE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2"/>
          <p:cNvSpPr/>
          <p:nvPr/>
        </p:nvSpPr>
        <p:spPr>
          <a:xfrm>
            <a:off x="-1" y="-1694"/>
            <a:ext cx="6981825" cy="150813"/>
          </a:xfrm>
          <a:custGeom>
            <a:rect b="b" l="l" r="r" t="t"/>
            <a:pathLst>
              <a:path extrusionOk="0" h="95" w="4398">
                <a:moveTo>
                  <a:pt x="4398" y="0"/>
                </a:moveTo>
                <a:lnTo>
                  <a:pt x="0" y="0"/>
                </a:lnTo>
                <a:lnTo>
                  <a:pt x="0" y="95"/>
                </a:lnTo>
                <a:lnTo>
                  <a:pt x="4302" y="95"/>
                </a:lnTo>
                <a:lnTo>
                  <a:pt x="4398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76" name="Google Shape;7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7" name="Google Shape;7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80" name="Google Shape;8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4" name="Google Shape;8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8" name="Google Shape;8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9" name="Google Shape;8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2" name="Google Shape;9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96" name="Google Shape;9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99" name="Google Shape;9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03" name="Google Shape;10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04" name="Google Shape;10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5" name="Google Shape;10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004D7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155450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CFDE00"/>
              </a:buClr>
              <a:buSzPts val="3600"/>
              <a:buNone/>
              <a:defRPr sz="3600">
                <a:solidFill>
                  <a:srgbClr val="CFDE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" name="Google Shape;16;p3"/>
          <p:cNvSpPr/>
          <p:nvPr/>
        </p:nvSpPr>
        <p:spPr>
          <a:xfrm>
            <a:off x="6962775" y="-1694"/>
            <a:ext cx="2181225" cy="150813"/>
          </a:xfrm>
          <a:custGeom>
            <a:rect b="b" l="l" r="r" t="t"/>
            <a:pathLst>
              <a:path extrusionOk="0" h="95" w="1374">
                <a:moveTo>
                  <a:pt x="96" y="0"/>
                </a:moveTo>
                <a:lnTo>
                  <a:pt x="90" y="0"/>
                </a:lnTo>
                <a:lnTo>
                  <a:pt x="0" y="95"/>
                </a:lnTo>
                <a:lnTo>
                  <a:pt x="6" y="95"/>
                </a:lnTo>
                <a:lnTo>
                  <a:pt x="1374" y="95"/>
                </a:lnTo>
                <a:lnTo>
                  <a:pt x="13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333E4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3"/>
          <p:cNvSpPr/>
          <p:nvPr/>
        </p:nvSpPr>
        <p:spPr>
          <a:xfrm>
            <a:off x="6829425" y="-1694"/>
            <a:ext cx="276225" cy="150813"/>
          </a:xfrm>
          <a:custGeom>
            <a:rect b="b" l="l" r="r" t="t"/>
            <a:pathLst>
              <a:path extrusionOk="0" h="95" w="174">
                <a:moveTo>
                  <a:pt x="96" y="0"/>
                </a:moveTo>
                <a:lnTo>
                  <a:pt x="96" y="0"/>
                </a:lnTo>
                <a:lnTo>
                  <a:pt x="0" y="95"/>
                </a:lnTo>
                <a:lnTo>
                  <a:pt x="6" y="95"/>
                </a:lnTo>
                <a:lnTo>
                  <a:pt x="84" y="95"/>
                </a:lnTo>
                <a:lnTo>
                  <a:pt x="1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CFDE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3"/>
          <p:cNvSpPr/>
          <p:nvPr/>
        </p:nvSpPr>
        <p:spPr>
          <a:xfrm>
            <a:off x="-1" y="-1694"/>
            <a:ext cx="6981825" cy="150813"/>
          </a:xfrm>
          <a:custGeom>
            <a:rect b="b" l="l" r="r" t="t"/>
            <a:pathLst>
              <a:path extrusionOk="0" h="95" w="4398">
                <a:moveTo>
                  <a:pt x="4398" y="0"/>
                </a:moveTo>
                <a:lnTo>
                  <a:pt x="0" y="0"/>
                </a:lnTo>
                <a:lnTo>
                  <a:pt x="0" y="95"/>
                </a:lnTo>
                <a:lnTo>
                  <a:pt x="4302" y="95"/>
                </a:lnTo>
                <a:lnTo>
                  <a:pt x="4398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3"/>
          <p:cNvSpPr txBox="1"/>
          <p:nvPr>
            <p:ph idx="1" type="subTitle"/>
          </p:nvPr>
        </p:nvSpPr>
        <p:spPr>
          <a:xfrm>
            <a:off x="271025" y="25766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FDE00"/>
              </a:buClr>
              <a:buSzPts val="3000"/>
              <a:buNone/>
              <a:defRPr sz="3000">
                <a:solidFill>
                  <a:srgbClr val="CFDE00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108" name="Google Shape;10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1" name="Google Shape;11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12" name="Google Shape;11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178125" y="2603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178125" y="9042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latin typeface="Roboto"/>
                <a:ea typeface="Roboto"/>
                <a:cs typeface="Roboto"/>
                <a:sym typeface="Roboto"/>
              </a:defRPr>
            </a:lvl1pPr>
            <a:lvl2pPr lvl="1"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4" name="Google Shape;24;p4"/>
          <p:cNvSpPr/>
          <p:nvPr/>
        </p:nvSpPr>
        <p:spPr>
          <a:xfrm>
            <a:off x="6962775" y="-1694"/>
            <a:ext cx="2181225" cy="150813"/>
          </a:xfrm>
          <a:custGeom>
            <a:rect b="b" l="l" r="r" t="t"/>
            <a:pathLst>
              <a:path extrusionOk="0" h="95" w="1374">
                <a:moveTo>
                  <a:pt x="96" y="0"/>
                </a:moveTo>
                <a:lnTo>
                  <a:pt x="90" y="0"/>
                </a:lnTo>
                <a:lnTo>
                  <a:pt x="0" y="95"/>
                </a:lnTo>
                <a:lnTo>
                  <a:pt x="6" y="95"/>
                </a:lnTo>
                <a:lnTo>
                  <a:pt x="1374" y="95"/>
                </a:lnTo>
                <a:lnTo>
                  <a:pt x="13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333E4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4"/>
          <p:cNvSpPr/>
          <p:nvPr/>
        </p:nvSpPr>
        <p:spPr>
          <a:xfrm>
            <a:off x="6829425" y="-1694"/>
            <a:ext cx="276225" cy="150813"/>
          </a:xfrm>
          <a:custGeom>
            <a:rect b="b" l="l" r="r" t="t"/>
            <a:pathLst>
              <a:path extrusionOk="0" h="95" w="174">
                <a:moveTo>
                  <a:pt x="96" y="0"/>
                </a:moveTo>
                <a:lnTo>
                  <a:pt x="96" y="0"/>
                </a:lnTo>
                <a:lnTo>
                  <a:pt x="0" y="95"/>
                </a:lnTo>
                <a:lnTo>
                  <a:pt x="6" y="95"/>
                </a:lnTo>
                <a:lnTo>
                  <a:pt x="84" y="95"/>
                </a:lnTo>
                <a:lnTo>
                  <a:pt x="1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CFDE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4"/>
          <p:cNvSpPr/>
          <p:nvPr/>
        </p:nvSpPr>
        <p:spPr>
          <a:xfrm>
            <a:off x="-1" y="-1694"/>
            <a:ext cx="6981825" cy="150813"/>
          </a:xfrm>
          <a:custGeom>
            <a:rect b="b" l="l" r="r" t="t"/>
            <a:pathLst>
              <a:path extrusionOk="0" h="95" w="4398">
                <a:moveTo>
                  <a:pt x="4398" y="0"/>
                </a:moveTo>
                <a:lnTo>
                  <a:pt x="0" y="0"/>
                </a:lnTo>
                <a:lnTo>
                  <a:pt x="0" y="95"/>
                </a:lnTo>
                <a:lnTo>
                  <a:pt x="4302" y="95"/>
                </a:lnTo>
                <a:lnTo>
                  <a:pt x="4398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267750" y="165750"/>
            <a:ext cx="8608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type="title"/>
          </p:nvPr>
        </p:nvSpPr>
        <p:spPr>
          <a:xfrm>
            <a:off x="351575" y="157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5" name="Google Shape;35;p6"/>
          <p:cNvSpPr/>
          <p:nvPr/>
        </p:nvSpPr>
        <p:spPr>
          <a:xfrm>
            <a:off x="6962775" y="-1694"/>
            <a:ext cx="2181225" cy="150813"/>
          </a:xfrm>
          <a:custGeom>
            <a:rect b="b" l="l" r="r" t="t"/>
            <a:pathLst>
              <a:path extrusionOk="0" h="95" w="1374">
                <a:moveTo>
                  <a:pt x="96" y="0"/>
                </a:moveTo>
                <a:lnTo>
                  <a:pt x="90" y="0"/>
                </a:lnTo>
                <a:lnTo>
                  <a:pt x="0" y="95"/>
                </a:lnTo>
                <a:lnTo>
                  <a:pt x="6" y="95"/>
                </a:lnTo>
                <a:lnTo>
                  <a:pt x="1374" y="95"/>
                </a:lnTo>
                <a:lnTo>
                  <a:pt x="13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333E4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6"/>
          <p:cNvSpPr/>
          <p:nvPr/>
        </p:nvSpPr>
        <p:spPr>
          <a:xfrm>
            <a:off x="6829425" y="-1694"/>
            <a:ext cx="276225" cy="150813"/>
          </a:xfrm>
          <a:custGeom>
            <a:rect b="b" l="l" r="r" t="t"/>
            <a:pathLst>
              <a:path extrusionOk="0" h="95" w="174">
                <a:moveTo>
                  <a:pt x="96" y="0"/>
                </a:moveTo>
                <a:lnTo>
                  <a:pt x="96" y="0"/>
                </a:lnTo>
                <a:lnTo>
                  <a:pt x="0" y="95"/>
                </a:lnTo>
                <a:lnTo>
                  <a:pt x="6" y="95"/>
                </a:lnTo>
                <a:lnTo>
                  <a:pt x="84" y="95"/>
                </a:lnTo>
                <a:lnTo>
                  <a:pt x="1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CFDE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6"/>
          <p:cNvSpPr/>
          <p:nvPr/>
        </p:nvSpPr>
        <p:spPr>
          <a:xfrm>
            <a:off x="-1" y="-1694"/>
            <a:ext cx="6981825" cy="150813"/>
          </a:xfrm>
          <a:custGeom>
            <a:rect b="b" l="l" r="r" t="t"/>
            <a:pathLst>
              <a:path extrusionOk="0" h="95" w="4398">
                <a:moveTo>
                  <a:pt x="4398" y="0"/>
                </a:moveTo>
                <a:lnTo>
                  <a:pt x="0" y="0"/>
                </a:lnTo>
                <a:lnTo>
                  <a:pt x="0" y="95"/>
                </a:lnTo>
                <a:lnTo>
                  <a:pt x="4302" y="95"/>
                </a:lnTo>
                <a:lnTo>
                  <a:pt x="4398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2" name="Google Shape;42;p7"/>
          <p:cNvSpPr/>
          <p:nvPr/>
        </p:nvSpPr>
        <p:spPr>
          <a:xfrm>
            <a:off x="6962775" y="-1694"/>
            <a:ext cx="2181225" cy="150813"/>
          </a:xfrm>
          <a:custGeom>
            <a:rect b="b" l="l" r="r" t="t"/>
            <a:pathLst>
              <a:path extrusionOk="0" h="95" w="1374">
                <a:moveTo>
                  <a:pt x="96" y="0"/>
                </a:moveTo>
                <a:lnTo>
                  <a:pt x="90" y="0"/>
                </a:lnTo>
                <a:lnTo>
                  <a:pt x="0" y="95"/>
                </a:lnTo>
                <a:lnTo>
                  <a:pt x="6" y="95"/>
                </a:lnTo>
                <a:lnTo>
                  <a:pt x="1374" y="95"/>
                </a:lnTo>
                <a:lnTo>
                  <a:pt x="13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333E4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7"/>
          <p:cNvSpPr/>
          <p:nvPr/>
        </p:nvSpPr>
        <p:spPr>
          <a:xfrm>
            <a:off x="6829425" y="-1694"/>
            <a:ext cx="276225" cy="150813"/>
          </a:xfrm>
          <a:custGeom>
            <a:rect b="b" l="l" r="r" t="t"/>
            <a:pathLst>
              <a:path extrusionOk="0" h="95" w="174">
                <a:moveTo>
                  <a:pt x="96" y="0"/>
                </a:moveTo>
                <a:lnTo>
                  <a:pt x="96" y="0"/>
                </a:lnTo>
                <a:lnTo>
                  <a:pt x="0" y="95"/>
                </a:lnTo>
                <a:lnTo>
                  <a:pt x="6" y="95"/>
                </a:lnTo>
                <a:lnTo>
                  <a:pt x="84" y="95"/>
                </a:lnTo>
                <a:lnTo>
                  <a:pt x="1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CFDE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7"/>
          <p:cNvSpPr/>
          <p:nvPr/>
        </p:nvSpPr>
        <p:spPr>
          <a:xfrm>
            <a:off x="-1" y="-1694"/>
            <a:ext cx="6981825" cy="150813"/>
          </a:xfrm>
          <a:custGeom>
            <a:rect b="b" l="l" r="r" t="t"/>
            <a:pathLst>
              <a:path extrusionOk="0" h="95" w="4398">
                <a:moveTo>
                  <a:pt x="4398" y="0"/>
                </a:moveTo>
                <a:lnTo>
                  <a:pt x="0" y="0"/>
                </a:lnTo>
                <a:lnTo>
                  <a:pt x="0" y="95"/>
                </a:lnTo>
                <a:lnTo>
                  <a:pt x="4302" y="95"/>
                </a:lnTo>
                <a:lnTo>
                  <a:pt x="4398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8" name="Google Shape;48;p8"/>
          <p:cNvSpPr/>
          <p:nvPr/>
        </p:nvSpPr>
        <p:spPr>
          <a:xfrm>
            <a:off x="6962775" y="-1694"/>
            <a:ext cx="2181225" cy="150813"/>
          </a:xfrm>
          <a:custGeom>
            <a:rect b="b" l="l" r="r" t="t"/>
            <a:pathLst>
              <a:path extrusionOk="0" h="95" w="1374">
                <a:moveTo>
                  <a:pt x="96" y="0"/>
                </a:moveTo>
                <a:lnTo>
                  <a:pt x="90" y="0"/>
                </a:lnTo>
                <a:lnTo>
                  <a:pt x="0" y="95"/>
                </a:lnTo>
                <a:lnTo>
                  <a:pt x="6" y="95"/>
                </a:lnTo>
                <a:lnTo>
                  <a:pt x="1374" y="95"/>
                </a:lnTo>
                <a:lnTo>
                  <a:pt x="13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333E4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8"/>
          <p:cNvSpPr/>
          <p:nvPr/>
        </p:nvSpPr>
        <p:spPr>
          <a:xfrm>
            <a:off x="6829425" y="-1694"/>
            <a:ext cx="276225" cy="150813"/>
          </a:xfrm>
          <a:custGeom>
            <a:rect b="b" l="l" r="r" t="t"/>
            <a:pathLst>
              <a:path extrusionOk="0" h="95" w="174">
                <a:moveTo>
                  <a:pt x="96" y="0"/>
                </a:moveTo>
                <a:lnTo>
                  <a:pt x="96" y="0"/>
                </a:lnTo>
                <a:lnTo>
                  <a:pt x="0" y="95"/>
                </a:lnTo>
                <a:lnTo>
                  <a:pt x="6" y="95"/>
                </a:lnTo>
                <a:lnTo>
                  <a:pt x="84" y="95"/>
                </a:lnTo>
                <a:lnTo>
                  <a:pt x="1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CFDE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8"/>
          <p:cNvSpPr/>
          <p:nvPr/>
        </p:nvSpPr>
        <p:spPr>
          <a:xfrm>
            <a:off x="-1" y="-1694"/>
            <a:ext cx="6981825" cy="150813"/>
          </a:xfrm>
          <a:custGeom>
            <a:rect b="b" l="l" r="r" t="t"/>
            <a:pathLst>
              <a:path extrusionOk="0" h="95" w="4398">
                <a:moveTo>
                  <a:pt x="4398" y="0"/>
                </a:moveTo>
                <a:lnTo>
                  <a:pt x="0" y="0"/>
                </a:lnTo>
                <a:lnTo>
                  <a:pt x="0" y="95"/>
                </a:lnTo>
                <a:lnTo>
                  <a:pt x="4302" y="95"/>
                </a:lnTo>
                <a:lnTo>
                  <a:pt x="4398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54" name="Google Shape;54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5" name="Google Shape;55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51575" y="1577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"/>
              <a:buNone/>
              <a:defRPr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51575" y="8635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800"/>
              <a:buFont typeface="Calibri"/>
              <a:buNone/>
              <a:defRPr sz="2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1" name="Google Shape;71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●"/>
              <a:defRPr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○"/>
              <a:defRPr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■"/>
              <a:defRPr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●"/>
              <a:defRPr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2" name="Google Shape;72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3" name="Google Shape;73;p13"/>
          <p:cNvPicPr preferRelativeResize="0"/>
          <p:nvPr/>
        </p:nvPicPr>
        <p:blipFill rotWithShape="1">
          <a:blip r:embed="rId1">
            <a:alphaModFix/>
          </a:blip>
          <a:srcRect b="63321" l="386" r="386" t="0"/>
          <a:stretch/>
        </p:blipFill>
        <p:spPr>
          <a:xfrm>
            <a:off x="0" y="-36275"/>
            <a:ext cx="9143999" cy="34655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5"/>
          <p:cNvSpPr txBox="1"/>
          <p:nvPr>
            <p:ph type="title"/>
          </p:nvPr>
        </p:nvSpPr>
        <p:spPr>
          <a:xfrm>
            <a:off x="400050" y="22854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Communicating </a:t>
            </a:r>
            <a:r>
              <a:rPr lang="en" sz="3600"/>
              <a:t>page </a:t>
            </a:r>
            <a:r>
              <a:rPr lang="en" sz="3600"/>
              <a:t>feedback</a:t>
            </a:r>
            <a:br>
              <a:rPr lang="en" sz="3600"/>
            </a:br>
            <a:r>
              <a:rPr lang="en" sz="21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Templates for sharing user feedback trends and insights</a:t>
            </a:r>
            <a:endParaRPr sz="3600"/>
          </a:p>
        </p:txBody>
      </p:sp>
      <p:sp>
        <p:nvSpPr>
          <p:cNvPr id="120" name="Google Shape;120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Roboto"/>
                <a:ea typeface="Roboto"/>
                <a:cs typeface="Roboto"/>
                <a:sym typeface="Roboto"/>
              </a:rPr>
              <a:t>‹#›</a:t>
            </a:fld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204" name="Google Shape;204;p34"/>
          <p:cNvGraphicFramePr/>
          <p:nvPr/>
        </p:nvGraphicFramePr>
        <p:xfrm>
          <a:off x="78525" y="1047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{BBB40FB4-09CF-461C-8B01-0251C691609D}</a:tableStyleId>
              </a:tblPr>
              <a:tblGrid>
                <a:gridCol w="2816550"/>
                <a:gridCol w="4820950"/>
                <a:gridCol w="1149800"/>
              </a:tblGrid>
              <a:tr h="231425"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Task: Proof of vaccination</a:t>
                      </a:r>
                      <a:br>
                        <a:rPr b="1" lang="en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b="1" lang="en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Impact on people: </a:t>
                      </a:r>
                      <a:r>
                        <a:rPr lang="en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People are looking for reassurance that they comply with new rules</a:t>
                      </a:r>
                      <a:endParaRPr b="1"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 hMerge="1"/>
                <a:tc hMerge="1"/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Specific</a:t>
                      </a:r>
                      <a:r>
                        <a:rPr b="1" lang="en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issues</a:t>
                      </a:r>
                      <a:endParaRPr b="1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Feedback examples</a:t>
                      </a:r>
                      <a:endParaRPr b="1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Comments</a:t>
                      </a:r>
                      <a:endParaRPr b="1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2"/>
                    </a:solidFill>
                  </a:tcPr>
                </a:tc>
              </a:tr>
              <a:tr h="548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How to record a vaccine received outside of Canada</a:t>
                      </a:r>
                      <a:endParaRPr b="1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"I was vaccinated by a Canadian approved vaccine outside of Canada. How do I report that I have been vaccinated?”</a:t>
                      </a:r>
                      <a:endParaRPr i="1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212</a:t>
                      </a:r>
                      <a:endParaRPr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559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How to get a copy of their vaccination record</a:t>
                      </a:r>
                      <a:endParaRPr b="1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“Vaccine certificate. Where can I get mine.”</a:t>
                      </a:r>
                      <a:endParaRPr i="1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134</a:t>
                      </a:r>
                      <a:endParaRPr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559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Will there be a vaccination passport?</a:t>
                      </a:r>
                      <a:endParaRPr b="1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“I am looking for information on if Canada will have a digital passport for proof of vaccination”</a:t>
                      </a:r>
                      <a:endParaRPr i="1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53</a:t>
                      </a:r>
                      <a:endParaRPr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</a:tbl>
          </a:graphicData>
        </a:graphic>
      </p:graphicFrame>
      <p:sp>
        <p:nvSpPr>
          <p:cNvPr id="205" name="Google Shape;205;p34"/>
          <p:cNvSpPr txBox="1"/>
          <p:nvPr/>
        </p:nvSpPr>
        <p:spPr>
          <a:xfrm>
            <a:off x="78525" y="269675"/>
            <a:ext cx="8929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Template: </a:t>
            </a: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Showing specific issues with an emphasis on feedback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6"/>
          <p:cNvSpPr txBox="1"/>
          <p:nvPr>
            <p:ph type="title"/>
          </p:nvPr>
        </p:nvSpPr>
        <p:spPr>
          <a:xfrm>
            <a:off x="101925" y="336500"/>
            <a:ext cx="9056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111111"/>
                </a:solidFill>
                <a:latin typeface="Roboto"/>
                <a:ea typeface="Roboto"/>
                <a:cs typeface="Roboto"/>
                <a:sym typeface="Roboto"/>
              </a:rPr>
              <a:t>Help people understand how feedback is collected</a:t>
            </a:r>
            <a:endParaRPr sz="2400">
              <a:solidFill>
                <a:srgbClr val="11111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6" name="Google Shape;126;p26"/>
          <p:cNvSpPr txBox="1"/>
          <p:nvPr/>
        </p:nvSpPr>
        <p:spPr>
          <a:xfrm>
            <a:off x="212325" y="890200"/>
            <a:ext cx="4556100" cy="21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</a:t>
            </a:r>
            <a:r>
              <a:rPr b="1" lang="en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feedback form at the bottom of the web page invites visitors to:</a:t>
            </a:r>
            <a:br>
              <a:rPr lang="en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r>
              <a:rPr lang="en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indicate if they found what they were looking for (yes / no)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r>
              <a:rPr lang="en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indicate a reason for why not with a description in their own words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  <p:pic>
        <p:nvPicPr>
          <p:cNvPr id="127" name="Google Shape;127;p26"/>
          <p:cNvPicPr preferRelativeResize="0"/>
          <p:nvPr/>
        </p:nvPicPr>
        <p:blipFill rotWithShape="1">
          <a:blip r:embed="rId3">
            <a:alphaModFix/>
          </a:blip>
          <a:srcRect b="23407" l="8035" r="9721" t="8745"/>
          <a:stretch/>
        </p:blipFill>
        <p:spPr>
          <a:xfrm>
            <a:off x="5031450" y="862364"/>
            <a:ext cx="3846424" cy="697336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28" name="Google Shape;128;p26"/>
          <p:cNvSpPr txBox="1"/>
          <p:nvPr/>
        </p:nvSpPr>
        <p:spPr>
          <a:xfrm>
            <a:off x="710609" y="3229600"/>
            <a:ext cx="1854000" cy="13137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30K+</a:t>
            </a:r>
            <a:br>
              <a:rPr lang="en"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Comments since December 7</a:t>
            </a:r>
            <a:endParaRPr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9" name="Google Shape;129;p26"/>
          <p:cNvSpPr txBox="1"/>
          <p:nvPr/>
        </p:nvSpPr>
        <p:spPr>
          <a:xfrm>
            <a:off x="2739775" y="3229600"/>
            <a:ext cx="1854000" cy="13137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64 </a:t>
            </a:r>
            <a:br>
              <a:rPr lang="en"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</a:t>
            </a:r>
            <a:r>
              <a:rPr lang="en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ages have a feedback form</a:t>
            </a:r>
            <a:endParaRPr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0" name="Google Shape;130;p26"/>
          <p:cNvSpPr txBox="1"/>
          <p:nvPr/>
        </p:nvSpPr>
        <p:spPr>
          <a:xfrm>
            <a:off x="0" y="4721275"/>
            <a:ext cx="9144000" cy="4449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u="sng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Link to f</a:t>
            </a:r>
            <a:r>
              <a:rPr lang="en" sz="1300" u="sng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ull list of pages collecting feedback</a:t>
            </a:r>
            <a:endParaRPr sz="1300" u="sng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31" name="Google Shape;131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31450" y="1635900"/>
            <a:ext cx="3804645" cy="285677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7"/>
          <p:cNvSpPr txBox="1"/>
          <p:nvPr>
            <p:ph type="title"/>
          </p:nvPr>
        </p:nvSpPr>
        <p:spPr>
          <a:xfrm>
            <a:off x="1593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111111"/>
                </a:solidFill>
                <a:latin typeface="Roboto"/>
                <a:ea typeface="Roboto"/>
                <a:cs typeface="Roboto"/>
                <a:sym typeface="Roboto"/>
              </a:rPr>
              <a:t>Template: A basic one page feedback data summary </a:t>
            </a:r>
            <a:endParaRPr sz="2400">
              <a:solidFill>
                <a:srgbClr val="11111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137" name="Google Shape;137;p27"/>
          <p:cNvGraphicFramePr/>
          <p:nvPr/>
        </p:nvGraphicFramePr>
        <p:xfrm>
          <a:off x="159350" y="2231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{858B986F-FE64-47B3-92DF-0BF6A0A17C21}</a:tableStyleId>
              </a:tblPr>
              <a:tblGrid>
                <a:gridCol w="2997725"/>
                <a:gridCol w="824350"/>
                <a:gridCol w="824350"/>
                <a:gridCol w="619375"/>
              </a:tblGrid>
              <a:tr h="200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FEEDBACK BY TASK</a:t>
                      </a:r>
                      <a:endParaRPr b="1" sz="1000"/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/>
                        <a:t>C</a:t>
                      </a:r>
                      <a:r>
                        <a:rPr b="1" lang="en" sz="900"/>
                        <a:t>omments</a:t>
                      </a:r>
                      <a:endParaRPr b="1" sz="900"/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/>
                        <a:t>% of Total </a:t>
                      </a:r>
                      <a:endParaRPr b="1" sz="900"/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/>
                        <a:t>Change</a:t>
                      </a:r>
                      <a:endParaRPr b="1" sz="900"/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20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Task name 1</a:t>
                      </a:r>
                      <a:endParaRPr b="1" sz="1000"/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553</a:t>
                      </a:r>
                      <a:endParaRPr sz="900"/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55</a:t>
                      </a:r>
                      <a:endParaRPr sz="900"/>
                    </a:p>
                  </a:txBody>
                  <a:tcPr marT="19050" marB="19050" marR="28575" marL="28575" anchor="ctr">
                    <a:lnL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rgbClr val="CC4125"/>
                          </a:solidFill>
                        </a:rPr>
                        <a:t>↑</a:t>
                      </a:r>
                      <a:r>
                        <a:rPr b="1" lang="en" sz="1000">
                          <a:solidFill>
                            <a:srgbClr val="38761D"/>
                          </a:solidFill>
                        </a:rPr>
                        <a:t>  </a:t>
                      </a:r>
                      <a:endParaRPr sz="900"/>
                    </a:p>
                  </a:txBody>
                  <a:tcPr marT="19050" marB="19050" marR="28575" marL="28575" anchor="ctr">
                    <a:lnL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0500">
                <a:tc>
                  <a:txBody>
                    <a:bodyPr/>
                    <a:lstStyle/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Specific issue 1</a:t>
                      </a:r>
                      <a:endParaRPr sz="1000"/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200</a:t>
                      </a:r>
                      <a:endParaRPr sz="900"/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ctr">
                    <a:lnL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CC4125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0500">
                <a:tc>
                  <a:txBody>
                    <a:bodyPr/>
                    <a:lstStyle/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Specific issue 2</a:t>
                      </a:r>
                      <a:endParaRPr sz="1000"/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100</a:t>
                      </a:r>
                      <a:endParaRPr sz="900"/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ctr">
                    <a:lnL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CC4125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Task name 2</a:t>
                      </a:r>
                      <a:endParaRPr b="1" sz="1000"/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158</a:t>
                      </a:r>
                      <a:endParaRPr sz="900"/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15</a:t>
                      </a:r>
                      <a:endParaRPr sz="900"/>
                    </a:p>
                  </a:txBody>
                  <a:tcPr marT="19050" marB="19050" marR="28575" marL="28575" anchor="ctr">
                    <a:lnL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rgbClr val="38761D"/>
                          </a:solidFill>
                        </a:rPr>
                        <a:t>↓ </a:t>
                      </a:r>
                      <a:endParaRPr sz="900"/>
                    </a:p>
                  </a:txBody>
                  <a:tcPr marT="19050" marB="19050" marR="28575" marL="28575" anchor="ctr">
                    <a:lnL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Specific issue 1</a:t>
                      </a:r>
                      <a:endParaRPr sz="1000"/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ctr">
                    <a:lnL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38761D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Task name 2</a:t>
                      </a:r>
                      <a:endParaRPr b="1" sz="1000"/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95</a:t>
                      </a:r>
                      <a:endParaRPr sz="900"/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9</a:t>
                      </a:r>
                      <a:endParaRPr sz="900"/>
                    </a:p>
                  </a:txBody>
                  <a:tcPr marT="19050" marB="19050" marR="28575" marL="28575" anchor="ctr">
                    <a:lnL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rgbClr val="BF9000"/>
                          </a:solidFill>
                        </a:rPr>
                        <a:t>↔</a:t>
                      </a:r>
                      <a:endParaRPr sz="900"/>
                    </a:p>
                  </a:txBody>
                  <a:tcPr marT="19050" marB="19050" marR="28575" marL="28575" anchor="ctr">
                    <a:lnL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Specific issue 1</a:t>
                      </a:r>
                      <a:endParaRPr sz="1000"/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ctr">
                    <a:lnL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BF9000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38" name="Google Shape;138;p27"/>
          <p:cNvSpPr txBox="1"/>
          <p:nvPr/>
        </p:nvSpPr>
        <p:spPr>
          <a:xfrm>
            <a:off x="5516525" y="2231550"/>
            <a:ext cx="3439200" cy="24039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Calibri"/>
                <a:ea typeface="Calibri"/>
                <a:cs typeface="Calibri"/>
                <a:sym typeface="Calibri"/>
              </a:rPr>
              <a:t>HIGHLIGHTS</a:t>
            </a:r>
            <a:endParaRPr b="1" sz="1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Feedback volume</a:t>
            </a:r>
            <a:r>
              <a:rPr b="1" lang="en" sz="1100">
                <a:latin typeface="Calibri"/>
                <a:ea typeface="Calibri"/>
                <a:cs typeface="Calibri"/>
                <a:sym typeface="Calibri"/>
              </a:rPr>
              <a:t> </a:t>
            </a:r>
            <a:endParaRPr b="1"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Up 32% this week (739 -&gt; 1022 this week)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Pages with most feedback </a:t>
            </a:r>
            <a:endParaRPr b="1"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Font typeface="Calibri"/>
              <a:buAutoNum type="arabicPeriod"/>
            </a:pP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Page title 1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Font typeface="Calibri"/>
              <a:buAutoNum type="arabicPeriod"/>
            </a:pP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Page title 2</a:t>
            </a:r>
            <a:endParaRPr b="1" sz="1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Calibri"/>
                <a:ea typeface="Calibri"/>
                <a:cs typeface="Calibri"/>
                <a:sym typeface="Calibri"/>
              </a:rPr>
              <a:t>Top tasks</a:t>
            </a:r>
            <a:endParaRPr b="1"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Font typeface="Calibri"/>
              <a:buAutoNum type="arabicPeriod"/>
            </a:pP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Task name 1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Font typeface="Calibri"/>
              <a:buAutoNum type="arabicPeriod"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 name 2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Font typeface="Calibri"/>
              <a:buAutoNum type="arabicPeriod"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 name 3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27"/>
          <p:cNvSpPr txBox="1"/>
          <p:nvPr/>
        </p:nvSpPr>
        <p:spPr>
          <a:xfrm>
            <a:off x="163450" y="876175"/>
            <a:ext cx="5265900" cy="1169700"/>
          </a:xfrm>
          <a:prstGeom prst="rect">
            <a:avLst/>
          </a:prstGeom>
          <a:solidFill>
            <a:srgbClr val="004D7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55%</a:t>
            </a:r>
            <a:r>
              <a:rPr lang="en" sz="1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b="1"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of this week’s feedback was about [task]</a:t>
            </a:r>
            <a:r>
              <a:rPr b="1"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b="1"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(up from 48% last week)</a:t>
            </a:r>
            <a:endParaRPr sz="1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7"/>
          <p:cNvSpPr txBox="1"/>
          <p:nvPr/>
        </p:nvSpPr>
        <p:spPr>
          <a:xfrm>
            <a:off x="159300" y="4019325"/>
            <a:ext cx="5265900" cy="684900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Date: </a:t>
            </a: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November 9-14, 2020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Total comments: </a:t>
            </a: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1022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27"/>
          <p:cNvSpPr txBox="1"/>
          <p:nvPr/>
        </p:nvSpPr>
        <p:spPr>
          <a:xfrm>
            <a:off x="5516525" y="874800"/>
            <a:ext cx="3537300" cy="1169700"/>
          </a:xfrm>
          <a:prstGeom prst="rect">
            <a:avLst/>
          </a:prstGeom>
          <a:solidFill>
            <a:srgbClr val="004D7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“Quotation from feedback  to illustrate.”</a:t>
            </a:r>
            <a:endParaRPr sz="1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aphicFrame>
        <p:nvGraphicFramePr>
          <p:cNvPr id="147" name="Google Shape;147;p28"/>
          <p:cNvGraphicFramePr/>
          <p:nvPr/>
        </p:nvGraphicFramePr>
        <p:xfrm>
          <a:off x="78325" y="9766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{BBB40FB4-09CF-461C-8B01-0251C691609D}</a:tableStyleId>
              </a:tblPr>
              <a:tblGrid>
                <a:gridCol w="4652625"/>
                <a:gridCol w="2049225"/>
                <a:gridCol w="2285475"/>
              </a:tblGrid>
              <a:tr h="391425"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Top issues in web feedback</a:t>
                      </a:r>
                      <a:br>
                        <a:rPr b="1" lang="en" sz="18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December 20-31, 2021</a:t>
                      </a:r>
                      <a:endParaRPr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73763"/>
                    </a:solidFill>
                  </a:tcPr>
                </a:tc>
                <a:tc hMerge="1"/>
                <a:tc hMerge="1"/>
              </a:tr>
              <a:tr h="361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11111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Issue / questions</a:t>
                      </a:r>
                      <a:endParaRPr b="1" sz="1200">
                        <a:solidFill>
                          <a:srgbClr val="11111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11111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Type of problem</a:t>
                      </a:r>
                      <a:endParaRPr sz="1200">
                        <a:solidFill>
                          <a:srgbClr val="11111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11111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Page(s) affected</a:t>
                      </a:r>
                      <a:endParaRPr b="1" sz="1200">
                        <a:solidFill>
                          <a:srgbClr val="11111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11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Issue 1</a:t>
                      </a:r>
                      <a:endParaRPr b="1"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Description of the issue 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Policy gap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Page title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9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Issue 2</a:t>
                      </a:r>
                      <a:endParaRPr b="1"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Description of the issue 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Policy gap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Page title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48" name="Google Shape;148;p28"/>
          <p:cNvSpPr txBox="1"/>
          <p:nvPr/>
        </p:nvSpPr>
        <p:spPr>
          <a:xfrm>
            <a:off x="154725" y="345875"/>
            <a:ext cx="89874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Roboto"/>
                <a:ea typeface="Roboto"/>
                <a:cs typeface="Roboto"/>
                <a:sym typeface="Roboto"/>
              </a:rPr>
              <a:t>Template: H</a:t>
            </a:r>
            <a:r>
              <a:rPr lang="en" sz="2400">
                <a:latin typeface="Roboto"/>
                <a:ea typeface="Roboto"/>
                <a:cs typeface="Roboto"/>
                <a:sym typeface="Roboto"/>
              </a:rPr>
              <a:t>igh-level red flags and emerging issues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9" name="Google Shape;149;p28"/>
          <p:cNvSpPr txBox="1"/>
          <p:nvPr/>
        </p:nvSpPr>
        <p:spPr>
          <a:xfrm>
            <a:off x="0" y="4096800"/>
            <a:ext cx="9144000" cy="1046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Highlight </a:t>
            </a:r>
            <a:r>
              <a:rPr b="1" lang="en">
                <a:latin typeface="Calibri"/>
                <a:ea typeface="Calibri"/>
                <a:cs typeface="Calibri"/>
                <a:sym typeface="Calibri"/>
              </a:rPr>
              <a:t>problems that go beyond the scope of your team’s work and need to be escalated - such as: 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Policy gaps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Content gaps / incorrect information that require a subject matter expert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1000"/>
              </a:spcAft>
              <a:buSzPts val="14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Technical issues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5" name="Google Shape;155;p29"/>
          <p:cNvSpPr txBox="1"/>
          <p:nvPr/>
        </p:nvSpPr>
        <p:spPr>
          <a:xfrm>
            <a:off x="78525" y="269675"/>
            <a:ext cx="7725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Template: Show a trend in volume of feedback 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6" name="Google Shape;156;p29" title="Chart"/>
          <p:cNvPicPr preferRelativeResize="0"/>
          <p:nvPr/>
        </p:nvPicPr>
        <p:blipFill rotWithShape="1">
          <a:blip r:embed="rId3">
            <a:alphaModFix/>
          </a:blip>
          <a:srcRect b="0" l="6032" r="0" t="0"/>
          <a:stretch/>
        </p:blipFill>
        <p:spPr>
          <a:xfrm>
            <a:off x="163439" y="1111275"/>
            <a:ext cx="4419585" cy="169320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9"/>
          <p:cNvSpPr txBox="1"/>
          <p:nvPr/>
        </p:nvSpPr>
        <p:spPr>
          <a:xfrm>
            <a:off x="4662525" y="930175"/>
            <a:ext cx="44196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b="1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esearch questions this helps to answer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comments were received over a period?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the volume of feedback going up or down?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Did an announcement trigger more feedback?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Did making changes to a page reduce feedback?</a:t>
            </a:r>
            <a:endParaRPr/>
          </a:p>
        </p:txBody>
      </p:sp>
      <p:graphicFrame>
        <p:nvGraphicFramePr>
          <p:cNvPr id="158" name="Google Shape;158;p29"/>
          <p:cNvGraphicFramePr/>
          <p:nvPr/>
        </p:nvGraphicFramePr>
        <p:xfrm>
          <a:off x="163450" y="2820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{BBB40FB4-09CF-461C-8B01-0251C691609D}</a:tableStyleId>
              </a:tblPr>
              <a:tblGrid>
                <a:gridCol w="4381225"/>
                <a:gridCol w="4381225"/>
              </a:tblGrid>
              <a:tr h="3543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 bar or line charts to show trends and changes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Additional details to consider including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1677750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Across all pages, a group of pages, a single page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Across feedback tagged with a specific issue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100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If something is improving or becoming more urgent issue on a daily, weekly, or monthly basis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Main point as the title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Annotate anomalies or notable insights on the timeline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sidebar with important dates: content changes, announcements, or decision points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100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Overlaying the timeline with web traffic analytics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59" name="Google Shape;159;p29"/>
          <p:cNvSpPr txBox="1"/>
          <p:nvPr/>
        </p:nvSpPr>
        <p:spPr>
          <a:xfrm>
            <a:off x="225775" y="893250"/>
            <a:ext cx="43062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Feedback spiked when the new policy came into effect</a:t>
            </a:r>
            <a:endParaRPr b="1" sz="1800">
              <a:solidFill>
                <a:srgbClr val="07376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0"/>
          <p:cNvSpPr txBox="1"/>
          <p:nvPr>
            <p:ph idx="12" type="sldNum"/>
          </p:nvPr>
        </p:nvSpPr>
        <p:spPr>
          <a:xfrm>
            <a:off x="84724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aphicFrame>
        <p:nvGraphicFramePr>
          <p:cNvPr id="165" name="Google Shape;165;p30"/>
          <p:cNvGraphicFramePr/>
          <p:nvPr/>
        </p:nvGraphicFramePr>
        <p:xfrm>
          <a:off x="4448675" y="92779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{BBB40FB4-09CF-461C-8B01-0251C691609D}</a:tableStyleId>
              </a:tblPr>
              <a:tblGrid>
                <a:gridCol w="4528450"/>
              </a:tblGrid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Research questions this helps to answer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82292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issues are driving the majority of feedback?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Did feedback increase or decrease when compared to a previous time frame?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 bar charts to compare data by time frame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Across pages or tasks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Additional details to consider including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1463000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Main point as the title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Comparisons to show if the page feedback has increased or decreased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Annotate anomalies or notable insights on the chart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Consider adding a link to your tagging strategy document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66" name="Google Shape;166;p30" title="Chart"/>
          <p:cNvPicPr preferRelativeResize="0"/>
          <p:nvPr/>
        </p:nvPicPr>
        <p:blipFill rotWithShape="1">
          <a:blip r:embed="rId3">
            <a:alphaModFix/>
          </a:blip>
          <a:srcRect b="0" l="9634" r="16879" t="14251"/>
          <a:stretch/>
        </p:blipFill>
        <p:spPr>
          <a:xfrm>
            <a:off x="180325" y="949300"/>
            <a:ext cx="3873624" cy="2677075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30"/>
          <p:cNvSpPr txBox="1"/>
          <p:nvPr/>
        </p:nvSpPr>
        <p:spPr>
          <a:xfrm>
            <a:off x="560951" y="1738150"/>
            <a:ext cx="2118900" cy="4002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44%</a:t>
            </a:r>
            <a:r>
              <a:rPr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of all feedback</a:t>
            </a:r>
            <a:endParaRPr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30"/>
          <p:cNvSpPr txBox="1"/>
          <p:nvPr>
            <p:ph type="title"/>
          </p:nvPr>
        </p:nvSpPr>
        <p:spPr>
          <a:xfrm>
            <a:off x="83100" y="292625"/>
            <a:ext cx="9060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Template: </a:t>
            </a:r>
            <a:r>
              <a:rPr lang="en" sz="2400">
                <a:solidFill>
                  <a:schemeClr val="dk1"/>
                </a:solidFill>
              </a:rPr>
              <a:t>Show trends in specific issues or tasks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169" name="Google Shape;169;p30"/>
          <p:cNvSpPr txBox="1"/>
          <p:nvPr/>
        </p:nvSpPr>
        <p:spPr>
          <a:xfrm>
            <a:off x="713350" y="949300"/>
            <a:ext cx="3492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People had trouble finding links to get vaccinated</a:t>
            </a:r>
            <a:endParaRPr b="1" sz="1800">
              <a:solidFill>
                <a:srgbClr val="07376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31" title="Chart"/>
          <p:cNvPicPr preferRelativeResize="0"/>
          <p:nvPr/>
        </p:nvPicPr>
        <p:blipFill rotWithShape="1">
          <a:blip r:embed="rId3">
            <a:alphaModFix/>
          </a:blip>
          <a:srcRect b="37708" l="1785" r="44610" t="20154"/>
          <a:stretch/>
        </p:blipFill>
        <p:spPr>
          <a:xfrm>
            <a:off x="78525" y="1355575"/>
            <a:ext cx="4901524" cy="1894474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aphicFrame>
        <p:nvGraphicFramePr>
          <p:cNvPr id="176" name="Google Shape;176;p31"/>
          <p:cNvGraphicFramePr/>
          <p:nvPr/>
        </p:nvGraphicFramePr>
        <p:xfrm>
          <a:off x="4980050" y="879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{BBB40FB4-09CF-461C-8B01-0251C691609D}</a:tableStyleId>
              </a:tblPr>
              <a:tblGrid>
                <a:gridCol w="4041100"/>
              </a:tblGrid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Research questions this helps to answer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656050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pages received the most feedback?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Where are the biggest problems happening?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 bar charts or text to show 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589350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Volume of feedback by page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Priority pages to focus on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Additional details to consider including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1677750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Main point as the title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</a:t>
                      </a: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omparisons to show if the feedback has increased or decreased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Annotate anomalies or notable insights on the chart. Try using a highlight colour to emphasize the insight.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Feedback examples to illustrate key issues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77" name="Google Shape;177;p31"/>
          <p:cNvSpPr txBox="1"/>
          <p:nvPr/>
        </p:nvSpPr>
        <p:spPr>
          <a:xfrm>
            <a:off x="78525" y="269675"/>
            <a:ext cx="8716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Template: </a:t>
            </a: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Show pages that receive the most feedback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31"/>
          <p:cNvSpPr txBox="1"/>
          <p:nvPr/>
        </p:nvSpPr>
        <p:spPr>
          <a:xfrm>
            <a:off x="2841825" y="2598500"/>
            <a:ext cx="701700" cy="354000"/>
          </a:xfrm>
          <a:prstGeom prst="rect">
            <a:avLst/>
          </a:prstGeom>
          <a:noFill/>
          <a:ln cap="flat" cmpd="sng" w="9525">
            <a:solidFill>
              <a:srgbClr val="3D85C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Calibri"/>
                <a:ea typeface="Calibri"/>
                <a:cs typeface="Calibri"/>
                <a:sym typeface="Calibri"/>
              </a:rPr>
              <a:t>+423% </a:t>
            </a:r>
            <a:endParaRPr b="1" sz="11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31"/>
          <p:cNvSpPr txBox="1"/>
          <p:nvPr/>
        </p:nvSpPr>
        <p:spPr>
          <a:xfrm>
            <a:off x="78525" y="879175"/>
            <a:ext cx="5163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Short trips questions driving feedback on [x] page </a:t>
            </a:r>
            <a:endParaRPr b="1" sz="1800">
              <a:solidFill>
                <a:srgbClr val="07376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aphicFrame>
        <p:nvGraphicFramePr>
          <p:cNvPr id="185" name="Google Shape;185;p32"/>
          <p:cNvGraphicFramePr/>
          <p:nvPr/>
        </p:nvGraphicFramePr>
        <p:xfrm>
          <a:off x="263225" y="1309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{858B986F-FE64-47B3-92DF-0BF6A0A17C21}</a:tableStyleId>
              </a:tblPr>
              <a:tblGrid>
                <a:gridCol w="4995750"/>
                <a:gridCol w="737025"/>
                <a:gridCol w="737025"/>
                <a:gridCol w="737025"/>
                <a:gridCol w="737025"/>
              </a:tblGrid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</a:tcPr>
                </a:tc>
                <a:tc gridSpan="4"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/>
                        <a:t>Week starting</a:t>
                      </a:r>
                      <a:endParaRPr b="1" sz="1300"/>
                    </a:p>
                  </a:txBody>
                  <a:tcPr marT="19050" marB="19050" marR="91425" marL="91425" anchor="ctr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3333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FFFFFF"/>
                          </a:solidFill>
                        </a:rPr>
                        <a:t>Page title</a:t>
                      </a:r>
                      <a:endParaRPr b="1" sz="13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FFFFFF"/>
                          </a:solidFill>
                        </a:rPr>
                        <a:t>26-Aug</a:t>
                      </a:r>
                      <a:endParaRPr b="1" sz="13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FFFFFF"/>
                          </a:solidFill>
                        </a:rPr>
                        <a:t>2-Sep</a:t>
                      </a:r>
                      <a:endParaRPr b="1" sz="13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FFFFFF"/>
                          </a:solidFill>
                        </a:rPr>
                        <a:t>9-Sep</a:t>
                      </a:r>
                      <a:endParaRPr b="1" sz="13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FFFFFF"/>
                          </a:solidFill>
                        </a:rPr>
                        <a:t>16-Sep</a:t>
                      </a:r>
                      <a:endParaRPr b="1" sz="13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073763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COVID-19 vaccinated travellers entering Canada </a:t>
                      </a:r>
                      <a:endParaRPr sz="1300"/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1199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1364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1191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38761D"/>
                          </a:solidFill>
                        </a:rPr>
                        <a:t>897</a:t>
                      </a:r>
                      <a:endParaRPr b="1" sz="1300">
                        <a:solidFill>
                          <a:srgbClr val="38761D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4D71">
                          <a:alpha val="0"/>
                        </a:srgbClr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COVID-19 Travel: Checklists for requirements and exemptions</a:t>
                      </a:r>
                      <a:endParaRPr sz="1300"/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475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506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478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FF0000"/>
                          </a:solidFill>
                        </a:rPr>
                        <a:t>575</a:t>
                      </a:r>
                      <a:endParaRPr b="1" sz="1300">
                        <a:solidFill>
                          <a:srgbClr val="FF0000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COVID-19: Travel, testing, quarantine and borders</a:t>
                      </a:r>
                      <a:endParaRPr sz="1300"/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479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447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375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378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Voyageurs vaccinés contre la COVID-19 qui entrent au Canada </a:t>
                      </a:r>
                      <a:endParaRPr sz="1300"/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160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234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207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38761D"/>
                          </a:solidFill>
                        </a:rPr>
                        <a:t>133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Find out if you can travel to Canada – Foreign vaccinated</a:t>
                      </a:r>
                      <a:endParaRPr sz="1300"/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/>
                        <a:t>--</a:t>
                      </a:r>
                      <a:endParaRPr sz="17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174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165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FF0000"/>
                          </a:solidFill>
                        </a:rPr>
                        <a:t>235</a:t>
                      </a:r>
                      <a:endParaRPr b="1" sz="1300">
                        <a:solidFill>
                          <a:srgbClr val="FF0000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Flying to Canada: COVID-19 testing for travellers </a:t>
                      </a:r>
                      <a:endParaRPr sz="1300"/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164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151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150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154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Find out if you can travel to Canada - Citizen without symptoms</a:t>
                      </a:r>
                      <a:endParaRPr sz="1300"/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128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127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115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113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Mandatory quarantine or isolation </a:t>
                      </a:r>
                      <a:endParaRPr sz="1300"/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139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117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110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118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Assistance with COVID-19 travel restrictions and requirements</a:t>
                      </a:r>
                      <a:endParaRPr sz="1300"/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128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127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102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134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Boarding flights to and within Canada - </a:t>
                      </a:r>
                      <a:endParaRPr sz="1300"/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89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88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93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120</a:t>
                      </a:r>
                      <a:endParaRPr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/>
                        <a:t>Total</a:t>
                      </a:r>
                      <a:endParaRPr b="1" sz="1300"/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/>
                        <a:t>3617</a:t>
                      </a:r>
                      <a:endParaRPr b="1"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/>
                        <a:t>4158</a:t>
                      </a:r>
                      <a:endParaRPr b="1"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/>
                        <a:t>3785</a:t>
                      </a:r>
                      <a:endParaRPr b="1"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/>
                        <a:t>3769</a:t>
                      </a:r>
                      <a:endParaRPr b="1" sz="13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sp>
        <p:nvSpPr>
          <p:cNvPr id="186" name="Google Shape;186;p32"/>
          <p:cNvSpPr txBox="1"/>
          <p:nvPr/>
        </p:nvSpPr>
        <p:spPr>
          <a:xfrm>
            <a:off x="124175" y="782100"/>
            <a:ext cx="8798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Another option to show page trends is a data table.  This is a lot of data to process and may not be best for decks.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32"/>
          <p:cNvSpPr txBox="1"/>
          <p:nvPr/>
        </p:nvSpPr>
        <p:spPr>
          <a:xfrm>
            <a:off x="78525" y="269675"/>
            <a:ext cx="8716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Template: Show pages that receive the most feedback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Google Shape;192;p33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525" y="1193025"/>
            <a:ext cx="3258850" cy="2413225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33"/>
          <p:cNvSpPr txBox="1"/>
          <p:nvPr/>
        </p:nvSpPr>
        <p:spPr>
          <a:xfrm>
            <a:off x="265025" y="3282250"/>
            <a:ext cx="3414000" cy="3693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Total comments: xxx  - Date range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aphicFrame>
        <p:nvGraphicFramePr>
          <p:cNvPr id="195" name="Google Shape;195;p33"/>
          <p:cNvGraphicFramePr/>
          <p:nvPr/>
        </p:nvGraphicFramePr>
        <p:xfrm>
          <a:off x="4760613" y="93265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{BBB40FB4-09CF-461C-8B01-0251C691609D}</a:tableStyleId>
              </a:tblPr>
              <a:tblGrid>
                <a:gridCol w="4327075"/>
              </a:tblGrid>
              <a:tr h="421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Research questions this helps to answer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875050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were the most common issues reported?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percentage of page feedback does the top issue get?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1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 bar charts or text to show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78322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Volume of feedback by issue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Priority page issues to focus on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1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Additional details to include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1145150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eedback examples to illustrate key issues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Annotate anomalies or notable insights on the chart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Data source details (total comments, date, etc.)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96" name="Google Shape;196;p33"/>
          <p:cNvSpPr txBox="1"/>
          <p:nvPr/>
        </p:nvSpPr>
        <p:spPr>
          <a:xfrm>
            <a:off x="78525" y="269675"/>
            <a:ext cx="67434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Template: </a:t>
            </a: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Show the top issues on a page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33"/>
          <p:cNvSpPr txBox="1"/>
          <p:nvPr/>
        </p:nvSpPr>
        <p:spPr>
          <a:xfrm>
            <a:off x="78525" y="930175"/>
            <a:ext cx="4682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Visitors reported technical difficulties with [X] </a:t>
            </a:r>
            <a:endParaRPr b="1" sz="1800">
              <a:solidFill>
                <a:srgbClr val="07376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33"/>
          <p:cNvSpPr txBox="1"/>
          <p:nvPr/>
        </p:nvSpPr>
        <p:spPr>
          <a:xfrm>
            <a:off x="3184800" y="1435300"/>
            <a:ext cx="1286100" cy="400200"/>
          </a:xfrm>
          <a:prstGeom prst="rect">
            <a:avLst/>
          </a:prstGeom>
          <a:noFill/>
          <a:ln cap="flat" cmpd="sng" w="9525">
            <a:solidFill>
              <a:srgbClr val="3D85C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32% feedback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073763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ptimization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